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8" r:id="rId3"/>
    <p:sldId id="262" r:id="rId4"/>
    <p:sldId id="257" r:id="rId5"/>
    <p:sldId id="287" r:id="rId6"/>
    <p:sldId id="288" r:id="rId7"/>
    <p:sldId id="290" r:id="rId8"/>
    <p:sldId id="289" r:id="rId9"/>
    <p:sldId id="260" r:id="rId10"/>
    <p:sldId id="291" r:id="rId11"/>
    <p:sldId id="261" r:id="rId12"/>
    <p:sldId id="292" r:id="rId13"/>
    <p:sldId id="293" r:id="rId14"/>
    <p:sldId id="263" r:id="rId15"/>
    <p:sldId id="294" r:id="rId16"/>
    <p:sldId id="295" r:id="rId17"/>
    <p:sldId id="296" r:id="rId18"/>
    <p:sldId id="297" r:id="rId19"/>
    <p:sldId id="298" r:id="rId20"/>
    <p:sldId id="276" r:id="rId21"/>
    <p:sldId id="300" r:id="rId22"/>
    <p:sldId id="301" r:id="rId23"/>
    <p:sldId id="302" r:id="rId24"/>
    <p:sldId id="303" r:id="rId25"/>
    <p:sldId id="299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E969"/>
    <a:srgbClr val="FF66CC"/>
    <a:srgbClr val="929EF6"/>
    <a:srgbClr val="F098EA"/>
    <a:srgbClr val="F5A595"/>
    <a:srgbClr val="99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FEA-4F28-4468-950D-D17AF95D51B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C1BD4A-6318-467A-9F7C-5C5F4F6D75CB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Рухова</a:t>
          </a:r>
          <a:r>
            <a: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87D9E5-5A43-4C39-83DA-F3DBAE6C9D7B}" type="parTrans" cxnId="{160943AE-710D-441A-B8D5-4DAFE0CD05E2}">
      <dgm:prSet/>
      <dgm:spPr/>
      <dgm:t>
        <a:bodyPr/>
        <a:lstStyle/>
        <a:p>
          <a:endParaRPr lang="ru-RU"/>
        </a:p>
      </dgm:t>
    </dgm:pt>
    <dgm:pt modelId="{C8645C4F-1498-4507-9E7D-0DCA7EBE9FFA}" type="sibTrans" cxnId="{160943AE-710D-441A-B8D5-4DAFE0CD05E2}">
      <dgm:prSet/>
      <dgm:spPr/>
      <dgm:t>
        <a:bodyPr/>
        <a:lstStyle/>
        <a:p>
          <a:endParaRPr lang="ru-RU"/>
        </a:p>
      </dgm:t>
    </dgm:pt>
    <dgm:pt modelId="{806A537D-1066-4950-BC30-FAB0BBC7DDBD}" type="pres">
      <dgm:prSet presAssocID="{AF775FEA-4F28-4468-950D-D17AF95D51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6B6ED3-F13D-4E05-81D3-08037C71A1D3}" type="pres">
      <dgm:prSet presAssocID="{B8C1BD4A-6318-467A-9F7C-5C5F4F6D75CB}" presName="parentLin" presStyleCnt="0"/>
      <dgm:spPr/>
      <dgm:t>
        <a:bodyPr/>
        <a:lstStyle/>
        <a:p>
          <a:endParaRPr lang="ru-RU"/>
        </a:p>
      </dgm:t>
    </dgm:pt>
    <dgm:pt modelId="{623E4D1D-AA0B-4FF8-AE67-0A2DB1945F73}" type="pres">
      <dgm:prSet presAssocID="{B8C1BD4A-6318-467A-9F7C-5C5F4F6D75C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F685AD1-02BC-418B-98E8-05E96D664811}" type="pres">
      <dgm:prSet presAssocID="{B8C1BD4A-6318-467A-9F7C-5C5F4F6D75CB}" presName="parentText" presStyleLbl="node1" presStyleIdx="0" presStyleCnt="1" custScaleX="130777" custScaleY="72341" custLinFactNeighborX="-74564" custLinFactNeighborY="29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EE25-5380-4533-BBC0-5BC889DF9D7F}" type="pres">
      <dgm:prSet presAssocID="{B8C1BD4A-6318-467A-9F7C-5C5F4F6D75CB}" presName="negativeSpace" presStyleCnt="0"/>
      <dgm:spPr/>
      <dgm:t>
        <a:bodyPr/>
        <a:lstStyle/>
        <a:p>
          <a:endParaRPr lang="ru-RU"/>
        </a:p>
      </dgm:t>
    </dgm:pt>
    <dgm:pt modelId="{1CA02352-F3FB-452E-BC29-2090481EAA56}" type="pres">
      <dgm:prSet presAssocID="{B8C1BD4A-6318-467A-9F7C-5C5F4F6D75CB}" presName="childText" presStyleLbl="conFgAcc1" presStyleIdx="0" presStyleCnt="1" custLinFactNeighborX="863" custLinFactNeighborY="2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6613A-71FE-4DE7-A050-998B6ACC1AE8}" type="presOf" srcId="{B8C1BD4A-6318-467A-9F7C-5C5F4F6D75CB}" destId="{623E4D1D-AA0B-4FF8-AE67-0A2DB1945F73}" srcOrd="0" destOrd="0" presId="urn:microsoft.com/office/officeart/2005/8/layout/list1"/>
    <dgm:cxn modelId="{FD9BE165-E8A9-4A9B-A659-42204A9445F3}" type="presOf" srcId="{B8C1BD4A-6318-467A-9F7C-5C5F4F6D75CB}" destId="{5F685AD1-02BC-418B-98E8-05E96D664811}" srcOrd="1" destOrd="0" presId="urn:microsoft.com/office/officeart/2005/8/layout/list1"/>
    <dgm:cxn modelId="{0183A3C9-9ABA-4F05-AA31-B79D1B895727}" type="presOf" srcId="{AF775FEA-4F28-4468-950D-D17AF95D51BB}" destId="{806A537D-1066-4950-BC30-FAB0BBC7DDBD}" srcOrd="0" destOrd="0" presId="urn:microsoft.com/office/officeart/2005/8/layout/list1"/>
    <dgm:cxn modelId="{160943AE-710D-441A-B8D5-4DAFE0CD05E2}" srcId="{AF775FEA-4F28-4468-950D-D17AF95D51BB}" destId="{B8C1BD4A-6318-467A-9F7C-5C5F4F6D75CB}" srcOrd="0" destOrd="0" parTransId="{6E87D9E5-5A43-4C39-83DA-F3DBAE6C9D7B}" sibTransId="{C8645C4F-1498-4507-9E7D-0DCA7EBE9FFA}"/>
    <dgm:cxn modelId="{0F6872BF-45DA-4484-AA81-DA09764661F0}" type="presParOf" srcId="{806A537D-1066-4950-BC30-FAB0BBC7DDBD}" destId="{5F6B6ED3-F13D-4E05-81D3-08037C71A1D3}" srcOrd="0" destOrd="0" presId="urn:microsoft.com/office/officeart/2005/8/layout/list1"/>
    <dgm:cxn modelId="{D89BA7DD-2096-4595-9C06-3CB24FC2B995}" type="presParOf" srcId="{5F6B6ED3-F13D-4E05-81D3-08037C71A1D3}" destId="{623E4D1D-AA0B-4FF8-AE67-0A2DB1945F73}" srcOrd="0" destOrd="0" presId="urn:microsoft.com/office/officeart/2005/8/layout/list1"/>
    <dgm:cxn modelId="{7E441F7F-E84E-404D-95C6-E9EB7692139D}" type="presParOf" srcId="{5F6B6ED3-F13D-4E05-81D3-08037C71A1D3}" destId="{5F685AD1-02BC-418B-98E8-05E96D664811}" srcOrd="1" destOrd="0" presId="urn:microsoft.com/office/officeart/2005/8/layout/list1"/>
    <dgm:cxn modelId="{C86BE394-78EE-476A-A794-C58A341AB2AE}" type="presParOf" srcId="{806A537D-1066-4950-BC30-FAB0BBC7DDBD}" destId="{E6CCEE25-5380-4533-BBC0-5BC889DF9D7F}" srcOrd="1" destOrd="0" presId="urn:microsoft.com/office/officeart/2005/8/layout/list1"/>
    <dgm:cxn modelId="{8838E531-7B9D-47B7-8DA8-F4FAABC44A48}" type="presParOf" srcId="{806A537D-1066-4950-BC30-FAB0BBC7DDBD}" destId="{1CA02352-F3FB-452E-BC29-2090481EAA5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язбережувальна</a:t>
          </a:r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7374B-C22F-46F3-9C85-484F53434D77}" type="presOf" srcId="{7AF150F5-BFD4-4EF0-8E00-CF28BE883E52}" destId="{B454B488-34D5-4F1E-9592-80738159FD29}" srcOrd="0" destOrd="0" presId="urn:microsoft.com/office/officeart/2005/8/layout/list1"/>
    <dgm:cxn modelId="{7EB8760A-F45B-4C3A-A78B-389252680788}" type="presOf" srcId="{7AF150F5-BFD4-4EF0-8E00-CF28BE883E52}" destId="{A49567B8-A198-4F6A-A08B-CE181DC03CE0}" srcOrd="1" destOrd="0" presId="urn:microsoft.com/office/officeart/2005/8/layout/list1"/>
    <dgm:cxn modelId="{B5FD2CF6-C26A-48B6-AE10-CA244378AEE4}" type="presOf" srcId="{3161F945-6DC8-4924-B25B-475EF7A58487}" destId="{30D77998-5861-47F9-928C-60DCBDD8F99D}" srcOrd="0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83DFAC9A-6C5E-4E33-9CC9-C464E40D3E38}" type="presParOf" srcId="{30D77998-5861-47F9-928C-60DCBDD8F99D}" destId="{C81A009A-A55B-4216-A1B2-C0BDD4BD5B07}" srcOrd="0" destOrd="0" presId="urn:microsoft.com/office/officeart/2005/8/layout/list1"/>
    <dgm:cxn modelId="{9929F17D-B62C-4B13-9A5B-7C14CE44EAB1}" type="presParOf" srcId="{C81A009A-A55B-4216-A1B2-C0BDD4BD5B07}" destId="{B454B488-34D5-4F1E-9592-80738159FD29}" srcOrd="0" destOrd="0" presId="urn:microsoft.com/office/officeart/2005/8/layout/list1"/>
    <dgm:cxn modelId="{7F1CE887-C6E0-422E-A731-901CCEB4C23F}" type="presParOf" srcId="{C81A009A-A55B-4216-A1B2-C0BDD4BD5B07}" destId="{A49567B8-A198-4F6A-A08B-CE181DC03CE0}" srcOrd="1" destOrd="0" presId="urn:microsoft.com/office/officeart/2005/8/layout/list1"/>
    <dgm:cxn modelId="{246579EA-091C-404E-8CBA-1226457F66DD}" type="presParOf" srcId="{30D77998-5861-47F9-928C-60DCBDD8F99D}" destId="{CAE5FDCD-1220-4D26-A7F5-AE543767A29A}" srcOrd="1" destOrd="0" presId="urn:microsoft.com/office/officeart/2005/8/layout/list1"/>
    <dgm:cxn modelId="{971240D1-7D09-4B2E-9CC1-E79F6454B0F4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підходи до фізичного розвитку дітей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2FAEF-5262-47A7-8BF3-C5E3433F2FFA}" type="presOf" srcId="{7AF150F5-BFD4-4EF0-8E00-CF28BE883E52}" destId="{A49567B8-A198-4F6A-A08B-CE181DC03CE0}" srcOrd="1" destOrd="0" presId="urn:microsoft.com/office/officeart/2005/8/layout/list1"/>
    <dgm:cxn modelId="{E6C8416B-6A86-479E-945F-F907D33A53BD}" type="presOf" srcId="{7AF150F5-BFD4-4EF0-8E00-CF28BE883E52}" destId="{B454B488-34D5-4F1E-9592-80738159FD29}" srcOrd="0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F78CC523-685C-4387-9AF3-F64C88A6EA80}" type="presOf" srcId="{3161F945-6DC8-4924-B25B-475EF7A58487}" destId="{30D77998-5861-47F9-928C-60DCBDD8F99D}" srcOrd="0" destOrd="0" presId="urn:microsoft.com/office/officeart/2005/8/layout/list1"/>
    <dgm:cxn modelId="{C915BDA9-23AB-4480-975E-78262DF9BB29}" type="presParOf" srcId="{30D77998-5861-47F9-928C-60DCBDD8F99D}" destId="{C81A009A-A55B-4216-A1B2-C0BDD4BD5B07}" srcOrd="0" destOrd="0" presId="urn:microsoft.com/office/officeart/2005/8/layout/list1"/>
    <dgm:cxn modelId="{66C12318-61FF-4D2E-B987-46C1D67E0019}" type="presParOf" srcId="{C81A009A-A55B-4216-A1B2-C0BDD4BD5B07}" destId="{B454B488-34D5-4F1E-9592-80738159FD29}" srcOrd="0" destOrd="0" presId="urn:microsoft.com/office/officeart/2005/8/layout/list1"/>
    <dgm:cxn modelId="{A991FD68-9831-4D01-9C54-3965B457DA6D}" type="presParOf" srcId="{C81A009A-A55B-4216-A1B2-C0BDD4BD5B07}" destId="{A49567B8-A198-4F6A-A08B-CE181DC03CE0}" srcOrd="1" destOrd="0" presId="urn:microsoft.com/office/officeart/2005/8/layout/list1"/>
    <dgm:cxn modelId="{03DFB21B-D94F-4C5E-A7D5-15861E9F676C}" type="presParOf" srcId="{30D77998-5861-47F9-928C-60DCBDD8F99D}" destId="{CAE5FDCD-1220-4D26-A7F5-AE543767A29A}" srcOrd="1" destOrd="0" presId="urn:microsoft.com/office/officeart/2005/8/layout/list1"/>
    <dgm:cxn modelId="{A43837A1-0DF6-47D1-A821-332645655E04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Співпраця ЗДО з родинами вихованців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CC8DA-27E7-4CC2-A63B-765DBA7349D2}" type="presOf" srcId="{7AF150F5-BFD4-4EF0-8E00-CF28BE883E52}" destId="{A49567B8-A198-4F6A-A08B-CE181DC03CE0}" srcOrd="1" destOrd="0" presId="urn:microsoft.com/office/officeart/2005/8/layout/list1"/>
    <dgm:cxn modelId="{6828EF87-301A-4041-B8B7-AEAC98725D59}" type="presOf" srcId="{3161F945-6DC8-4924-B25B-475EF7A58487}" destId="{30D77998-5861-47F9-928C-60DCBDD8F99D}" srcOrd="0" destOrd="0" presId="urn:microsoft.com/office/officeart/2005/8/layout/list1"/>
    <dgm:cxn modelId="{5221A8CC-4A64-4E5B-8550-EF4B63F163C9}" type="presOf" srcId="{7AF150F5-BFD4-4EF0-8E00-CF28BE883E52}" destId="{B454B488-34D5-4F1E-9592-80738159FD29}" srcOrd="0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6B938302-B813-4A5D-865A-3C10BA88BFBC}" type="presParOf" srcId="{30D77998-5861-47F9-928C-60DCBDD8F99D}" destId="{C81A009A-A55B-4216-A1B2-C0BDD4BD5B07}" srcOrd="0" destOrd="0" presId="urn:microsoft.com/office/officeart/2005/8/layout/list1"/>
    <dgm:cxn modelId="{7D018002-02EA-439A-9E64-B2296A249AA2}" type="presParOf" srcId="{C81A009A-A55B-4216-A1B2-C0BDD4BD5B07}" destId="{B454B488-34D5-4F1E-9592-80738159FD29}" srcOrd="0" destOrd="0" presId="urn:microsoft.com/office/officeart/2005/8/layout/list1"/>
    <dgm:cxn modelId="{3C52E402-A98D-4265-93CE-B5BC158C706C}" type="presParOf" srcId="{C81A009A-A55B-4216-A1B2-C0BDD4BD5B07}" destId="{A49567B8-A198-4F6A-A08B-CE181DC03CE0}" srcOrd="1" destOrd="0" presId="urn:microsoft.com/office/officeart/2005/8/layout/list1"/>
    <dgm:cxn modelId="{F1302965-F828-48DD-BA05-667552D2C79F}" type="presParOf" srcId="{30D77998-5861-47F9-928C-60DCBDD8F99D}" destId="{CAE5FDCD-1220-4D26-A7F5-AE543767A29A}" srcOrd="1" destOrd="0" presId="urn:microsoft.com/office/officeart/2005/8/layout/list1"/>
    <dgm:cxn modelId="{C60DED50-1B11-4C3A-A132-FBB2771A6DE8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умови, способи і засоби формування </a:t>
          </a:r>
          <a:r>
            <a:rPr lang="uk-UA" sz="2800" b="1" baseline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компетентностей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6E6A1-89DC-4A77-87FF-F80C21079019}" type="presOf" srcId="{3161F945-6DC8-4924-B25B-475EF7A58487}" destId="{30D77998-5861-47F9-928C-60DCBDD8F99D}" srcOrd="0" destOrd="0" presId="urn:microsoft.com/office/officeart/2005/8/layout/list1"/>
    <dgm:cxn modelId="{5B4E77B6-D162-4D0A-8E8D-4B791238A66B}" type="presOf" srcId="{7AF150F5-BFD4-4EF0-8E00-CF28BE883E52}" destId="{A49567B8-A198-4F6A-A08B-CE181DC03CE0}" srcOrd="1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B7AA7372-0743-41F4-B7BF-E1414EEED843}" type="presOf" srcId="{7AF150F5-BFD4-4EF0-8E00-CF28BE883E52}" destId="{B454B488-34D5-4F1E-9592-80738159FD29}" srcOrd="0" destOrd="0" presId="urn:microsoft.com/office/officeart/2005/8/layout/list1"/>
    <dgm:cxn modelId="{1384B31E-B9B5-48DF-914D-E1C80F303CEE}" type="presParOf" srcId="{30D77998-5861-47F9-928C-60DCBDD8F99D}" destId="{C81A009A-A55B-4216-A1B2-C0BDD4BD5B07}" srcOrd="0" destOrd="0" presId="urn:microsoft.com/office/officeart/2005/8/layout/list1"/>
    <dgm:cxn modelId="{E81EB9E4-FCC8-45F1-B97E-A0B5A75A692A}" type="presParOf" srcId="{C81A009A-A55B-4216-A1B2-C0BDD4BD5B07}" destId="{B454B488-34D5-4F1E-9592-80738159FD29}" srcOrd="0" destOrd="0" presId="urn:microsoft.com/office/officeart/2005/8/layout/list1"/>
    <dgm:cxn modelId="{FD673D16-87FD-4458-8EC0-8A8348296D49}" type="presParOf" srcId="{C81A009A-A55B-4216-A1B2-C0BDD4BD5B07}" destId="{A49567B8-A198-4F6A-A08B-CE181DC03CE0}" srcOrd="1" destOrd="0" presId="urn:microsoft.com/office/officeart/2005/8/layout/list1"/>
    <dgm:cxn modelId="{EF437D5A-D538-4405-8155-D7DAF9019965}" type="presParOf" srcId="{30D77998-5861-47F9-928C-60DCBDD8F99D}" destId="{CAE5FDCD-1220-4D26-A7F5-AE543767A29A}" srcOrd="1" destOrd="0" presId="urn:microsoft.com/office/officeart/2005/8/layout/list1"/>
    <dgm:cxn modelId="{6D91E3E9-D8F0-455E-BB9C-EB3D8C9C4933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775FEA-4F28-4468-950D-D17AF95D51B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C1BD4A-6318-467A-9F7C-5C5F4F6D75CB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Рухова</a:t>
          </a:r>
          <a:r>
            <a: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87D9E5-5A43-4C39-83DA-F3DBAE6C9D7B}" type="parTrans" cxnId="{160943AE-710D-441A-B8D5-4DAFE0CD05E2}">
      <dgm:prSet/>
      <dgm:spPr/>
      <dgm:t>
        <a:bodyPr/>
        <a:lstStyle/>
        <a:p>
          <a:endParaRPr lang="ru-RU"/>
        </a:p>
      </dgm:t>
    </dgm:pt>
    <dgm:pt modelId="{C8645C4F-1498-4507-9E7D-0DCA7EBE9FFA}" type="sibTrans" cxnId="{160943AE-710D-441A-B8D5-4DAFE0CD05E2}">
      <dgm:prSet/>
      <dgm:spPr/>
      <dgm:t>
        <a:bodyPr/>
        <a:lstStyle/>
        <a:p>
          <a:endParaRPr lang="ru-RU"/>
        </a:p>
      </dgm:t>
    </dgm:pt>
    <dgm:pt modelId="{806A537D-1066-4950-BC30-FAB0BBC7DDBD}" type="pres">
      <dgm:prSet presAssocID="{AF775FEA-4F28-4468-950D-D17AF95D51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6B6ED3-F13D-4E05-81D3-08037C71A1D3}" type="pres">
      <dgm:prSet presAssocID="{B8C1BD4A-6318-467A-9F7C-5C5F4F6D75CB}" presName="parentLin" presStyleCnt="0"/>
      <dgm:spPr/>
      <dgm:t>
        <a:bodyPr/>
        <a:lstStyle/>
        <a:p>
          <a:endParaRPr lang="ru-RU"/>
        </a:p>
      </dgm:t>
    </dgm:pt>
    <dgm:pt modelId="{623E4D1D-AA0B-4FF8-AE67-0A2DB1945F73}" type="pres">
      <dgm:prSet presAssocID="{B8C1BD4A-6318-467A-9F7C-5C5F4F6D75C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F685AD1-02BC-418B-98E8-05E96D664811}" type="pres">
      <dgm:prSet presAssocID="{B8C1BD4A-6318-467A-9F7C-5C5F4F6D75CB}" presName="parentText" presStyleLbl="node1" presStyleIdx="0" presStyleCnt="1" custScaleX="130777" custScaleY="72341" custLinFactNeighborX="-16431" custLinFactNeighborY="9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EE25-5380-4533-BBC0-5BC889DF9D7F}" type="pres">
      <dgm:prSet presAssocID="{B8C1BD4A-6318-467A-9F7C-5C5F4F6D75CB}" presName="negativeSpace" presStyleCnt="0"/>
      <dgm:spPr/>
      <dgm:t>
        <a:bodyPr/>
        <a:lstStyle/>
        <a:p>
          <a:endParaRPr lang="ru-RU"/>
        </a:p>
      </dgm:t>
    </dgm:pt>
    <dgm:pt modelId="{1CA02352-F3FB-452E-BC29-2090481EAA56}" type="pres">
      <dgm:prSet presAssocID="{B8C1BD4A-6318-467A-9F7C-5C5F4F6D75CB}" presName="childText" presStyleLbl="conFgAcc1" presStyleIdx="0" presStyleCnt="1" custLinFactNeighborX="863" custLinFactNeighborY="2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3E809-4DE0-4778-A6AD-84E30A79A4AF}" type="presOf" srcId="{B8C1BD4A-6318-467A-9F7C-5C5F4F6D75CB}" destId="{5F685AD1-02BC-418B-98E8-05E96D664811}" srcOrd="1" destOrd="0" presId="urn:microsoft.com/office/officeart/2005/8/layout/list1"/>
    <dgm:cxn modelId="{A3995DAE-AB97-4977-94E7-620CFD5B3E59}" type="presOf" srcId="{B8C1BD4A-6318-467A-9F7C-5C5F4F6D75CB}" destId="{623E4D1D-AA0B-4FF8-AE67-0A2DB1945F73}" srcOrd="0" destOrd="0" presId="urn:microsoft.com/office/officeart/2005/8/layout/list1"/>
    <dgm:cxn modelId="{572F9C65-7FF0-45BC-A8D6-371AD93500ED}" type="presOf" srcId="{AF775FEA-4F28-4468-950D-D17AF95D51BB}" destId="{806A537D-1066-4950-BC30-FAB0BBC7DDBD}" srcOrd="0" destOrd="0" presId="urn:microsoft.com/office/officeart/2005/8/layout/list1"/>
    <dgm:cxn modelId="{160943AE-710D-441A-B8D5-4DAFE0CD05E2}" srcId="{AF775FEA-4F28-4468-950D-D17AF95D51BB}" destId="{B8C1BD4A-6318-467A-9F7C-5C5F4F6D75CB}" srcOrd="0" destOrd="0" parTransId="{6E87D9E5-5A43-4C39-83DA-F3DBAE6C9D7B}" sibTransId="{C8645C4F-1498-4507-9E7D-0DCA7EBE9FFA}"/>
    <dgm:cxn modelId="{D5218EA8-26FB-421B-AED2-26DC93DFB43E}" type="presParOf" srcId="{806A537D-1066-4950-BC30-FAB0BBC7DDBD}" destId="{5F6B6ED3-F13D-4E05-81D3-08037C71A1D3}" srcOrd="0" destOrd="0" presId="urn:microsoft.com/office/officeart/2005/8/layout/list1"/>
    <dgm:cxn modelId="{B94018F0-665D-49D6-A1AF-73BBD1680039}" type="presParOf" srcId="{5F6B6ED3-F13D-4E05-81D3-08037C71A1D3}" destId="{623E4D1D-AA0B-4FF8-AE67-0A2DB1945F73}" srcOrd="0" destOrd="0" presId="urn:microsoft.com/office/officeart/2005/8/layout/list1"/>
    <dgm:cxn modelId="{502A2EB8-A7F7-4CF0-A0CF-AE4D58217C86}" type="presParOf" srcId="{5F6B6ED3-F13D-4E05-81D3-08037C71A1D3}" destId="{5F685AD1-02BC-418B-98E8-05E96D664811}" srcOrd="1" destOrd="0" presId="urn:microsoft.com/office/officeart/2005/8/layout/list1"/>
    <dgm:cxn modelId="{FCA0C811-A6F5-4B41-9533-F9DD7030D407}" type="presParOf" srcId="{806A537D-1066-4950-BC30-FAB0BBC7DDBD}" destId="{E6CCEE25-5380-4533-BBC0-5BC889DF9D7F}" srcOrd="1" destOrd="0" presId="urn:microsoft.com/office/officeart/2005/8/layout/list1"/>
    <dgm:cxn modelId="{27D41C35-31ED-462A-9AE1-47B0C96475EC}" type="presParOf" srcId="{806A537D-1066-4950-BC30-FAB0BBC7DDBD}" destId="{1CA02352-F3FB-452E-BC29-2090481EAA5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язбережувальна</a:t>
          </a:r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68FAD-4AFD-409D-A143-32C7DA02FF4D}" type="presOf" srcId="{7AF150F5-BFD4-4EF0-8E00-CF28BE883E52}" destId="{A49567B8-A198-4F6A-A08B-CE181DC03CE0}" srcOrd="1" destOrd="0" presId="urn:microsoft.com/office/officeart/2005/8/layout/list1"/>
    <dgm:cxn modelId="{8F363578-FF34-4541-8EEC-C599E7815225}" type="presOf" srcId="{3161F945-6DC8-4924-B25B-475EF7A58487}" destId="{30D77998-5861-47F9-928C-60DCBDD8F99D}" srcOrd="0" destOrd="0" presId="urn:microsoft.com/office/officeart/2005/8/layout/list1"/>
    <dgm:cxn modelId="{2B9D5354-663D-437B-977F-1EA6D203DC30}" type="presOf" srcId="{7AF150F5-BFD4-4EF0-8E00-CF28BE883E52}" destId="{B454B488-34D5-4F1E-9592-80738159FD29}" srcOrd="0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89EFBF78-0739-416A-B9E2-AD8AAF27EC41}" type="presParOf" srcId="{30D77998-5861-47F9-928C-60DCBDD8F99D}" destId="{C81A009A-A55B-4216-A1B2-C0BDD4BD5B07}" srcOrd="0" destOrd="0" presId="urn:microsoft.com/office/officeart/2005/8/layout/list1"/>
    <dgm:cxn modelId="{EA70108E-F3ED-44C4-AFE5-306EA23C8027}" type="presParOf" srcId="{C81A009A-A55B-4216-A1B2-C0BDD4BD5B07}" destId="{B454B488-34D5-4F1E-9592-80738159FD29}" srcOrd="0" destOrd="0" presId="urn:microsoft.com/office/officeart/2005/8/layout/list1"/>
    <dgm:cxn modelId="{8059A799-11DC-4F86-8473-F7D8959BDA9B}" type="presParOf" srcId="{C81A009A-A55B-4216-A1B2-C0BDD4BD5B07}" destId="{A49567B8-A198-4F6A-A08B-CE181DC03CE0}" srcOrd="1" destOrd="0" presId="urn:microsoft.com/office/officeart/2005/8/layout/list1"/>
    <dgm:cxn modelId="{8E41BFE4-0818-4D58-82FA-7841B933B054}" type="presParOf" srcId="{30D77998-5861-47F9-928C-60DCBDD8F99D}" destId="{CAE5FDCD-1220-4D26-A7F5-AE543767A29A}" srcOrd="1" destOrd="0" presId="urn:microsoft.com/office/officeart/2005/8/layout/list1"/>
    <dgm:cxn modelId="{5F9172F7-05F9-49E3-8E40-CF788178456E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02352-F3FB-452E-BC29-2090481EAA56}">
      <dsp:nvSpPr>
        <dsp:cNvPr id="0" name=""/>
        <dsp:cNvSpPr/>
      </dsp:nvSpPr>
      <dsp:spPr>
        <a:xfrm>
          <a:off x="0" y="1662352"/>
          <a:ext cx="3446661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5AD1-02BC-418B-98E8-05E96D664811}">
      <dsp:nvSpPr>
        <dsp:cNvPr id="0" name=""/>
        <dsp:cNvSpPr/>
      </dsp:nvSpPr>
      <dsp:spPr>
        <a:xfrm>
          <a:off x="43834" y="1591457"/>
          <a:ext cx="3155207" cy="1366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93" tIns="0" rIns="9119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Рухова</a:t>
          </a:r>
          <a:r>
            <a:rPr lang="uk-UA" sz="28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552" y="1658175"/>
        <a:ext cx="3021771" cy="1233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52125"/>
          <a:ext cx="46292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902967"/>
          <a:ext cx="4410747" cy="13733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язбережувальна</a:t>
          </a: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366" y="970009"/>
        <a:ext cx="4276663" cy="1239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44249"/>
          <a:ext cx="46292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891198"/>
          <a:ext cx="4410747" cy="13948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uk-UA" sz="28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підходи до фізичного розвитку дітей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9413" y="959287"/>
        <a:ext cx="4274569" cy="1258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44249"/>
          <a:ext cx="46292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891198"/>
          <a:ext cx="4410747" cy="13948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Співпраця ЗДО з родинами вихованців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9413" y="959287"/>
        <a:ext cx="4274569" cy="1258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52125"/>
          <a:ext cx="46292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902967"/>
          <a:ext cx="4410747" cy="1373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uk-UA" sz="28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умови, способи і засоби формування </a:t>
          </a:r>
          <a:r>
            <a:rPr lang="uk-UA" sz="2800" b="1" kern="1200" baseline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компетентностей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366" y="970009"/>
        <a:ext cx="4276663" cy="1239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02352-F3FB-452E-BC29-2090481EAA56}">
      <dsp:nvSpPr>
        <dsp:cNvPr id="0" name=""/>
        <dsp:cNvSpPr/>
      </dsp:nvSpPr>
      <dsp:spPr>
        <a:xfrm>
          <a:off x="0" y="1662352"/>
          <a:ext cx="3446661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5AD1-02BC-418B-98E8-05E96D664811}">
      <dsp:nvSpPr>
        <dsp:cNvPr id="0" name=""/>
        <dsp:cNvSpPr/>
      </dsp:nvSpPr>
      <dsp:spPr>
        <a:xfrm>
          <a:off x="144017" y="1224143"/>
          <a:ext cx="3155207" cy="1366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93" tIns="0" rIns="9119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Рухова</a:t>
          </a:r>
          <a:r>
            <a:rPr lang="uk-UA" sz="28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735" y="1290861"/>
        <a:ext cx="3021771" cy="1233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52125"/>
          <a:ext cx="46292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902967"/>
          <a:ext cx="4410747" cy="13733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язбережувальна</a:t>
          </a: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366" y="970009"/>
        <a:ext cx="4276663" cy="1239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604D-8D92-42A1-A634-71302CE4EA2B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53C8-D317-4182-A05F-993A9E8F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0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773" y="2543265"/>
            <a:ext cx="7748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Особливості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організації освітнього процесу з фізичного виховання у відповідності інваріантного  та варіативного складника  стандарту дошкільної освіти (БКДО) за освітнім напрямом “Особистість дитини” та “Особистість дитини. Спортивні ігри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67544" y="188640"/>
            <a:ext cx="1555321" cy="1551217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022865" y="598006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 фізичної компетентності дітей у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відповідності вимог Державного стандарту дошкільної освіти (БКДО) та оновленої освітньої програми для дітей від 2 до 7 років “ДИТИНА”.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467544" y="5085184"/>
            <a:ext cx="57606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i="1" dirty="0" smtClean="0">
                <a:latin typeface="Times New Roman" pitchFamily="18" charset="0"/>
                <a:cs typeface="Times New Roman" pitchFamily="18" charset="0"/>
              </a:rPr>
              <a:t>Бондарчук </a:t>
            </a:r>
            <a:r>
              <a:rPr lang="uk-UA" altLang="ru-RU" sz="2800" b="1" i="1" dirty="0" smtClean="0">
                <a:latin typeface="Times New Roman" pitchFamily="18" charset="0"/>
                <a:cs typeface="Times New Roman" pitchFamily="18" charset="0"/>
              </a:rPr>
              <a:t>Л.В.,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i="1" dirty="0" smtClean="0">
                <a:latin typeface="Times New Roman" pitchFamily="18" charset="0"/>
                <a:cs typeface="Times New Roman" pitchFamily="18" charset="0"/>
              </a:rPr>
              <a:t>консультант КУ </a:t>
            </a:r>
            <a:r>
              <a:rPr lang="uk-UA" altLang="ru-RU" sz="2800" b="1" i="1" dirty="0">
                <a:latin typeface="Times New Roman" pitchFamily="18" charset="0"/>
                <a:cs typeface="Times New Roman" pitchFamily="18" charset="0"/>
              </a:rPr>
              <a:t>“ЦПРПП ВМР”</a:t>
            </a:r>
            <a:endParaRPr lang="ru-RU" altLang="ru-RU" sz="2800" dirty="0"/>
          </a:p>
        </p:txBody>
      </p:sp>
      <p:pic>
        <p:nvPicPr>
          <p:cNvPr id="5" name="Picture 2" descr="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85044"/>
            <a:ext cx="2354385" cy="23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91064" cy="1162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Завдання фізкультурно-оздоровчої роботи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сприятливих умов для психофізичного розвитку малят;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Сприяння становленню в дітей цінностей здорового способу життя, культивування </a:t>
            </a:r>
            <a:r>
              <a:rPr lang="uk-UA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здоров’язбережувальної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поведінки;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 можливостей для рухової активності дітей (</a:t>
            </a:r>
            <a:r>
              <a:rPr lang="uk-UA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обов’якове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дотримання добової фізіологічної норми рухової активності дитини);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інтересу до різних видів спорту (починаючи із вправ спортивного характеру, доступних для малят раннього віку, і залучаючи їх до спортивних ігор у старшому віці);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Сприяння формуванню в дітей рухової та </a:t>
            </a:r>
            <a:r>
              <a:rPr lang="uk-UA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здоров’язбережувальної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75" y="17728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здоров’язбережувальній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необхідно формувати в дітей ставлення до життя і здоров’я як до найвищої людської цінності.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5361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 до Базового компонента дошкільної освіти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2515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Збагачувати знання щодо фізичної, психічної та соціальної сфер здоров’я та важливості здорового способу життя.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4147" y="4123067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Важливою складовою є організація командних спортивних ігор та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розваг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страхування здоров&amp;#39;я дітей в Україні від АСКО Д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Суб&amp;#39;єктивна оцінка здоров&amp;#39;я дітей, соціальні детермінанти його форм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72" y="1587004"/>
            <a:ext cx="4000375" cy="225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Розвиток дитячо-юнацького футболу в Україні - Блог про Льв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User\Desktop\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9" y="4293096"/>
            <a:ext cx="3381320" cy="225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Детский теннис: изучаем нюан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47" y="4635017"/>
            <a:ext cx="3334515" cy="222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896544" cy="1162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262310"/>
            <a:ext cx="4304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…У сучасних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умовах не втрачає своєї актуальності питання створення в закладах дошкільної освіти режиму високої рухової активності. Одним із шляхів вирішення є включення до рухового режиму елементів спорту, доступних дітям дошкільного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Щовівторка у BabyLand приходять наші друзі-баскетболісти з Баскетбольного  клубу “Рівне”. – Приватний дитячий садок &amp;quot;Babyland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9" y="1424158"/>
            <a:ext cx="3614659" cy="2891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Шахові уроки для дітей українською. Урок 1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55136"/>
            <a:ext cx="4127105" cy="2321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Детские велосипеды - Elite Bike (ТМ Элит Байк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63" y="4731505"/>
            <a:ext cx="4231283" cy="210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64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368" y="1052736"/>
            <a:ext cx="56469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здатність до пізнання й усвідомлення власної приналежності до обраного виду спортивної гри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спрямування психомоторної діяльності на досягнення умовної мети, дотримання єдиних правил спортивної діяльності як індивідуально, так і в команді, які спрямовані на досягнення кращого результату;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грати у спортивну гру за спрощеними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40" y="332656"/>
            <a:ext cx="292926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Вчимо дитину грати в шахи по справжньо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9" y="4343177"/>
            <a:ext cx="5279308" cy="249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5"/>
            <a:ext cx="2647181" cy="2647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0004" y="332656"/>
            <a:ext cx="5830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Спортивно-ігрова компетентність </a:t>
            </a:r>
          </a:p>
        </p:txBody>
      </p:sp>
    </p:spTree>
    <p:extLst>
      <p:ext uri="{BB962C8B-B14F-4D97-AF65-F5344CB8AC3E}">
        <p14:creationId xmlns:p14="http://schemas.microsoft.com/office/powerpoint/2010/main" val="42457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1259632" y="548680"/>
            <a:ext cx="6995120" cy="1307536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програма для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 від 2 до 7 років «Дитина» (редакція 2020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3284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тримати ракетку, бити волан, перекидаючи його на бік партнера. Вільно рухатися по майданчику, намагаючись не пропустити волан.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283" y="1727230"/>
            <a:ext cx="2055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Бадмінтон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38" y="4149080"/>
            <a:ext cx="3856037" cy="249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Лето бадминтон картинки, стоковые фото Лето бадминтон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4" y="2202089"/>
            <a:ext cx="3554760" cy="236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1259632" y="548680"/>
            <a:ext cx="6995120" cy="1307536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програма для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 від 2 до 7 років «Дитина» (редакція 2020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283" y="1465620"/>
            <a:ext cx="1934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Игра городки правила игры, схема и размеры фигур. История, особенности игры  город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374" y="1986648"/>
            <a:ext cx="8432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Передавати м’яч одне одному: обома руками від грудей, однією рукою від плеча. Передавати м’яч одне одному обома руками від грудей у русі.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C:\Users\User\Desktop\1579041470_Pravila-igry-v-basketbol-kratko-po-punktam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41" y="3789040"/>
            <a:ext cx="3990314" cy="2660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912" y="3072348"/>
            <a:ext cx="4615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Ловити м’яч на різній висоті, з різних боків. Кидати м’яч у кошик обома руками із-за голови, від плеча. Вести м’яч однією рукою, перекидаючи його з однієї руки в іншу, рухаючись у різних напрямках: зупиняючись і знову рухаючись за сигналом; грати за спрощеними правилами.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7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1259632" y="548680"/>
            <a:ext cx="6995120" cy="1307536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програма для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 від 2 до 7 років «Дитина» (редакція 2020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283" y="1465620"/>
            <a:ext cx="1615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Городки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377" y="201300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Кидати биту від плеча і збоку, зберігаючи правильне вихідне положення. Знати чотири – п’ять фігур. Уміти вибивати городки з кону і </a:t>
            </a:r>
            <a:r>
              <a:rPr 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півкону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Игра городки правила игры, схема и размеры фигур. История, особенности игры  город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Городки - спортивная развивающая детская игра. Основные термины и правила 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59" y="3861048"/>
            <a:ext cx="4226187" cy="280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С возвращением вас, городки!. БелПре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1512"/>
            <a:ext cx="3338456" cy="255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1" y="3949844"/>
            <a:ext cx="3468717" cy="2710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1259632" y="548680"/>
            <a:ext cx="6995120" cy="1307536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програма для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 від 2 до 7 років «Дитина» (редакція 2020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283" y="1465620"/>
            <a:ext cx="148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Игра городки правила игры, схема и размеры фигур. История, особенности игры  город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37941" y="4565278"/>
            <a:ext cx="4604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Вести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м’яч 6-8 метрів і забивати правою і лівою ногою у ворота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654" y="5629140"/>
            <a:ext cx="870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Вивчити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 з м’ячем воротаря: ловіння м’яча обома руками,відбивання кулаками та введення м’яча у гру.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Грати у футбол за спрощеними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правилами.</a:t>
            </a:r>
            <a:endParaRPr lang="ru-RU" sz="2400" dirty="0"/>
          </a:p>
        </p:txBody>
      </p:sp>
      <p:sp>
        <p:nvSpPr>
          <p:cNvPr id="9" name="AutoShape 2" descr="У дитячому садку Запоріжжя вихователька тягла по землі дитину. Відео — МЕТА  Нов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tickikids.ams3.cdn.digitaloceanspaces.com/z1.cache/gallery/organizations/3540/image_5b472fc3a34691.71660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" y="2044974"/>
            <a:ext cx="4164428" cy="312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98708" y="19888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Передавати м’яч одне одному з пересуванням у парах на відстань 5-6 метрів. Вести м’яч по майданчику: по прямій, змійкою між розставленими предметами (кубики, кеглі), із зупинкою м’яча за сигналом.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20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971600" y="681304"/>
            <a:ext cx="6995120" cy="1307536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програма для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 від 2 до 7 років «Дитина» (редакція 2020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727230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Настільний теніс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Игра городки правила игры, схема и размеры фигур. История, особенности игры  город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У дитячому садку Запоріжжя вихователька тягла по землі дитину. Відео — МЕТА  Нов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22353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тримати ракетку, виконувати підготовчі вправи з ракеткою і м’ячем. Перебивати м’яч через сітку після відскоку від столу, грати в теніс за спрощеними правилами.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Великий теніс для дітей: де пограти в Києв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 descr="Інформація про заклад - Дошкільний навчальний заклад (ясла-садок)  комбінованого типу № 34 &amp;quot;Чебурашка&amp;quot; Білоцерківської міської ради Київської 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81" y="2104521"/>
            <a:ext cx="3919047" cy="2939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Події міста / Офіційний сайт Полтавської міської ради та виконавчого  коміте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3810000" cy="253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9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971600" y="681304"/>
            <a:ext cx="6995120" cy="1307536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 програма для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 від 2 до 7 років «Дитина» (редакція 2020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0609" y="1765422"/>
            <a:ext cx="1148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Игра городки правила игры, схема и размеры фигур. История, особенности игры  город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У дитячому садку Запоріжжя вихователька тягла по землі дитину. Відео — МЕТА  Нов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Великий теніс для дітей: де пограти в Києв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288642"/>
            <a:ext cx="5720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багачення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знань дітей про основні шахові поняття та правила взаємодії з партнером під час гри в шахи; знати шахові терміни: «шахівниця», «поле», «білі», «чорні», «хід», «горизонталь», «діагональ», «початкове положення».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Шахова школа для дошкільника - Навчально-методичний центр освіти м. Льво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Мудрі шахи. Програма та методичні рекомендації з навчання дітей старшого  дошкільного віку гри в шахи • Мандрівец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77051"/>
            <a:ext cx="3077391" cy="4293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60992"/>
            <a:ext cx="271462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896544" cy="1162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122" y="2638946"/>
            <a:ext cx="4304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це державний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освіти, що містить норми і положення, які визначають державні вимоги до рівня розвиненості, освіченості та вихованості дитини дошкільного віку (6 (7) років).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unnam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03130"/>
            <a:ext cx="3397321" cy="33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42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63272" cy="9079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покоління дітей </a:t>
            </a:r>
            <a:r>
              <a:rPr lang="uk-UA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«АЛЬФА»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" y="1844824"/>
            <a:ext cx="1224053" cy="12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1" y="3645024"/>
            <a:ext cx="1400758" cy="130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1992" y="1772073"/>
            <a:ext cx="4208670" cy="1838149"/>
          </a:xfrm>
        </p:spPr>
        <p:txBody>
          <a:bodyPr>
            <a:noAutofit/>
          </a:bodyPr>
          <a:lstStyle/>
          <a:p>
            <a:pPr marL="82296" lvl="0" indent="0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зміна методик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повідомлення інформації,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урахування інтересів, настрою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 дітей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5304" y="3670699"/>
            <a:ext cx="4184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зміна стилю спілкування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менторського на партнерський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Ваша дитина не розлучається з гаджетом? Може, вона «альфа»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3475"/>
            <a:ext cx="4876800" cy="258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50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2012" y="1823558"/>
            <a:ext cx="4161475" cy="1224136"/>
          </a:xfrm>
        </p:spPr>
        <p:txBody>
          <a:bodyPr>
            <a:no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виховання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здорової, життєрадісної, активної дитини засобами фізичного виховання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Освітній напрям «Особистість дитини»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«Здоров’я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фізичний розвиток» </a:t>
            </a:r>
          </a:p>
          <a:p>
            <a:pPr algn="ctr"/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5835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сновне </a:t>
            </a:r>
            <a:r>
              <a:rPr lang="uk-UA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 педагогів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робити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 дитини оптимально активним, насиченим різноманітними видами діяльності, отже, корисним і цікавим.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Особливості фізичного розвитку дітей раннього віку в перший рік життя з  таблицею показників » Жіночий 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омплекс фізичного розвитку дитини Liana-1/2 купити в інтернет магазині в  Україні | Nepoceda.kiev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3754388" cy="310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87924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дошкільного віку;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Фізична культура дошкільників;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здоров’язбережувального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середовища у ЗДО;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Загартування дітей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дошкільного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9488" y="764704"/>
            <a:ext cx="4816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Змістові акценти підрозділу: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Оновлена спортивна зала - сучасний фізкультурно-оздоровчий осередок для  малят-дощкільнят, ЗДО №23 | Громадський Проект Хмельниц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User\Desktop\15370848905695_zrazok-zalu-8951-06ddf978b983f9b066acf1d0ea440c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98437"/>
            <a:ext cx="4200766" cy="2362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Наші напрямки робо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3" y="3596248"/>
            <a:ext cx="3795580" cy="284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Аэробика для детей | Champion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C:\Users\User\Desktop\unname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3465"/>
            <a:ext cx="3498959" cy="243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623" y="8860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Загартування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дошкільного віку;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Оздоровчі технології в освітньому процесі ЗДО;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Активізація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 дитини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Сучасні підходи до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методів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прийомів навчання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фізичних вправ.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9487" y="268769"/>
            <a:ext cx="4816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Змістові акценти підрозділу: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Оновлена спортивна зала - сучасний фізкультурно-оздоровчий осередок для  малят-дощкільнят, ЗДО №23 | Громадський Проект Хмельниц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У нововолинському дитсадочку урочисто відкрили відремонтований басе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7478"/>
            <a:ext cx="3247529" cy="2161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Йога для дітей - в чому користь? | Мамоведія - про здоров&amp;#39;я та розвиток  дити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72" y="1585384"/>
            <a:ext cx="4167931" cy="278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Аэробика для детей — польза или вр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21" y="3933055"/>
            <a:ext cx="4932040" cy="272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48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9231728" cy="7200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Засоби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фізичного виховання дітей дошкільного віку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30786"/>
            <a:ext cx="6509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фізичні вправи: основні рухи (ходьба, біг,стрибки, метання, лазіння, вправи в рівновазі); загально розвиваючі вправи; рухливі ігри; </a:t>
            </a:r>
            <a:r>
              <a:rPr 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спортивного характеру;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236252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гігієнічні фактори: раціональний розпорядок процесів життєдіяльності; дотримання температурного режиму; гігієна одягу, взуття, харчування. Фізкультурного обладнання, приміщення, майданчика;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6470" y="5961658"/>
            <a:ext cx="607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природничі фактори: вода, повітря, сонце.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7" y="1268760"/>
            <a:ext cx="1224053" cy="12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2" y="3209805"/>
            <a:ext cx="1400758" cy="130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1" y="5160097"/>
            <a:ext cx="13672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836712"/>
            <a:ext cx="627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 роботи з фізичного виховання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564904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Фізкультурно-оздоровчі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заходи: ранкова гімнастика, </a:t>
            </a:r>
            <a:r>
              <a:rPr 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гімнастика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після денного сну (гігієнічна, після сну з елементами корекції, повітряні ванни в русі), </a:t>
            </a:r>
            <a:r>
              <a:rPr 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фізкультхвилинки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фізкультпаузи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3992" y="1714255"/>
            <a:ext cx="6717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 форма - 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заняття з фізичної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9460" y="4869160"/>
            <a:ext cx="5488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активного відпочинку: фізкультурні розваги, фізкультурні свята, день здоров’я, піші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" y="1240424"/>
            <a:ext cx="1370025" cy="14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2" y="3209805"/>
            <a:ext cx="1400758" cy="130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1" y="4819261"/>
            <a:ext cx="1224053" cy="12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26720" cy="147218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Основні принципи фізкультурно-оздоровчої роботи у сучасному ЗДО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795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351873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плавний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перехід від одного рівня розвитку рухів до іншого, постійне ускладнення матеріалу; </a:t>
            </a: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багаторазове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повторення рухового завдання на окремому занятті та повторення занять упродовж певного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часу;</a:t>
            </a:r>
          </a:p>
          <a:p>
            <a:pPr marL="457200" indent="-457200">
              <a:buFont typeface="Wingdings" pitchFamily="2" charset="2"/>
              <a:buChar char="v"/>
            </a:pP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оптимальна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варіативність засобів і методів фізичного виховання та оздоровчих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95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26720" cy="147218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Основні принципи фізкультурно-оздоровчої роботи у сучасному ЗДО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3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прогресування </a:t>
            </a:r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тренувальних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впливів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708920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постійне оновлення та ускладнення фізичних вправ та навантажень, </a:t>
            </a: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збільшення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кількості вправ та дозувань, методів, умов проведення завдань, варіантів рухливої гри, </a:t>
            </a: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підготовчих вправ для досягнення більшого тренувального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ефекту</a:t>
            </a:r>
          </a:p>
        </p:txBody>
      </p:sp>
    </p:spTree>
    <p:extLst>
      <p:ext uri="{BB962C8B-B14F-4D97-AF65-F5344CB8AC3E}">
        <p14:creationId xmlns:p14="http://schemas.microsoft.com/office/powerpoint/2010/main" val="16195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014" y="116632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і прийоми навчання дітей фізичних вправ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4804" y="1257541"/>
            <a:ext cx="1352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І-й етап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6046" y="1168349"/>
            <a:ext cx="36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і пояснення вправи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0010" y="1863492"/>
            <a:ext cx="1849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ІІ-й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І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– й етапи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6046" y="16788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вправляння (у виконанні руху без змін і зі змінами, в ігровій і змагальній формі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2875" y="3033553"/>
            <a:ext cx="22247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пояснення,</a:t>
            </a:r>
          </a:p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апитання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0010" y="3172052"/>
            <a:ext cx="155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 етапи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Фото\Гуртки\DSC_8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" y="3905584"/>
            <a:ext cx="3237738" cy="2180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Берізка - сторінка інструктора з фізкульту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46" y="4149080"/>
            <a:ext cx="3257931" cy="244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Берізка - сторінка інструктора з фізкульту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49" y="2363488"/>
            <a:ext cx="3509851" cy="263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98976" cy="116205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Підсумок заняття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Діти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молодшого дошкільного віку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підсумок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  чи гри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короткий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конкретний, оптимістичний, обов’язково слід схвалити дії усіх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Берізка - фізкультурна і музична кімн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228728" cy="3171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ФИЗКУЛЬТУРА В ДЕТСКОМ САДУ — МБДОУ ДС &amp;quot;Сказка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149330" cy="275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6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19189345"/>
              </p:ext>
            </p:extLst>
          </p:nvPr>
        </p:nvGraphicFramePr>
        <p:xfrm>
          <a:off x="179512" y="1562831"/>
          <a:ext cx="344666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02243" y="404664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Інваріанта частина</a:t>
            </a: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БКДО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526817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Освітній напрям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«Особистість дитини»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480965"/>
              </p:ext>
            </p:extLst>
          </p:nvPr>
        </p:nvGraphicFramePr>
        <p:xfrm>
          <a:off x="3923928" y="1844824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2" descr="C:\Users\User\Desktop\дети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3145532" cy="3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движные игры с детьми 3-х лет дома и на улице | Дошколенок - сайт для  родителей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8" y="4822526"/>
            <a:ext cx="3892577" cy="1946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19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210" y="-420687"/>
            <a:ext cx="5698976" cy="116205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Підсумок заняття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8367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Середня група-доцільно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дати схвальну оцінку усім дітям, окремо відзначити тих, хто виявив спритність, швидкість, сміливість. Оцінювати потрібно так, щоб діти задумувались над оцінкою своїх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дій.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Занимательная физкультура | МБДОУ «Детский сад № 133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33635"/>
            <a:ext cx="4337248" cy="32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Форма на физкультуру в детский сад ( садик ) комплект футболка и шорты -  Бытовой ремонт / уборка Нежин на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Use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3" y="860608"/>
            <a:ext cx="3143622" cy="419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210" y="-420687"/>
            <a:ext cx="5698976" cy="116205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Підсумок заняття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 descr="Форма на физкультуру в детский сад ( садик ) комплект футболка и шорты -  Бытовой ремонт / уборка Нежин на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789040"/>
            <a:ext cx="78180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  група - 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 відзначити тих, хто був спритним, швидким, дотримувався правил, проаналізувати, як вдалося досягти успіху в грі або не вдалося, хто старанно виконував рухи, дотримувався правил,грався чесно, допомагав, з ким було цікаво, хто заважав, назвати неуважних дітей, вказати на помилки, шляхи їх виправлення.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СКОРО В ШКОЛУ. ГОТОВИМСЯ К УРОКУ ФИЗКУЛЬТУРЫ - Спорт Коман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User\Desktop\fiz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66" y="946965"/>
            <a:ext cx="5129386" cy="2808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Фахові спеціалісти ДНЗ - Сайт dnz29sum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8" y="764703"/>
            <a:ext cx="4132492" cy="274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труктура 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ранкової гімнастики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448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Вступна частина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Основна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Заключна частина.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В эфире - утренняя гимнастика - Мой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3209"/>
            <a:ext cx="4233836" cy="324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Утренняя гимнастика детская: Утренняя гимнастика дошкольника. — РОСТОВСКИЙ  ЦЕНТР ПОМОЩИ ДЕТЯМ №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8" y="3809426"/>
            <a:ext cx="4176464" cy="285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фізкультурного заняття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4770" y="173290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Вступна частина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Основна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Заключна частина.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Физкультурные праздники в детском саду: день здоровья, олимпийские игры и  прочие, сценарий развлече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" y="1403628"/>
            <a:ext cx="3385459" cy="225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Физкультура в детском саду. » МБДОУ Детский сад 93 Чебокса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Гімнастика для дітей в дитячому садку: ранкова, оздоровча, дихальна. Музика  та відео заня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947550"/>
            <a:ext cx="4137337" cy="2461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Ранкова гімнастика в дитячому са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86413"/>
            <a:ext cx="4480360" cy="298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41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80920" cy="2286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Програма для дітей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від 2 до 7 років «Дитина»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0385" y="1864945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ількість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фізкультурних занять, їх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тривалість.</a:t>
            </a:r>
          </a:p>
          <a:p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911511"/>
            <a:ext cx="5875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вправ з основних рухів, загально розвивальні вправи, </a:t>
            </a:r>
            <a:r>
              <a:rPr 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розвиток просторових орієнтувань, ігрові вправи та рухливі ігри., вправи спортивного характеру, піші переходи.</a:t>
            </a:r>
          </a:p>
          <a:p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148582"/>
            <a:ext cx="3377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 результати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2" y="3144113"/>
            <a:ext cx="1400758" cy="130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5" y="1723871"/>
            <a:ext cx="1224053" cy="12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5" y="4767347"/>
            <a:ext cx="13672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24744"/>
            <a:ext cx="6400800" cy="2286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БАЖАЮ УСПІХУ!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Блог учителя української мови та літератури, зарубіжної літератури Данько  Світлани Валентинівни: 9 КЛАС. ЗАРУБІЖНА ЛІТЕРАТУРА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155630"/>
              </p:ext>
            </p:extLst>
          </p:nvPr>
        </p:nvGraphicFramePr>
        <p:xfrm>
          <a:off x="1475656" y="620688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993655"/>
              </p:ext>
            </p:extLst>
          </p:nvPr>
        </p:nvGraphicFramePr>
        <p:xfrm>
          <a:off x="4211960" y="1740728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405545"/>
              </p:ext>
            </p:extLst>
          </p:nvPr>
        </p:nvGraphicFramePr>
        <p:xfrm>
          <a:off x="1763688" y="3429000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02243" y="18864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18251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652" y="332656"/>
            <a:ext cx="875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 підходи до фізичного розвитку дітей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5589" y="1066131"/>
            <a:ext cx="476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Соціально-психологічний підхід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563365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ормування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стійкої потреби в засвоєнні цінностей фізичної культури,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мотивованість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активне життя та прагнення до фізичної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вдосконаленості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рогулки летом с детьми – 1st-Finstep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8" y="3394281"/>
            <a:ext cx="3810000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ітнес-садок «Спортлайфік» | Sport Life – мережа фітнес-клуб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1" y="3189548"/>
            <a:ext cx="4342576" cy="330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 видів спорту для дітей від 0 до 5 років / Про здоров&amp;#39;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2" y="4149080"/>
            <a:ext cx="3243263" cy="21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5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 підходи до фізичного розвитку дітей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993736"/>
            <a:ext cx="3470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Інтелектуальний підхід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6325" y="1455401"/>
            <a:ext cx="4499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асвоєння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доступних дітям елементарних теоретичних знань у сфері фізичного розвитку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к правильно выбрать спорт для ребенка: неожиданные выводы экспер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40" y="3261318"/>
            <a:ext cx="4540327" cy="340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Шашки і шахи. Студія навчання для дітей | Montessori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31942"/>
            <a:ext cx="5229094" cy="38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За здоров&amp;#39;я дітей і молод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33" y="4638422"/>
            <a:ext cx="3114092" cy="207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79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32656"/>
            <a:ext cx="875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 підходи до фізичного розвитку дітей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5117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Руховий підхід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абезпечує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формування життєво необхідних рухових умінь та навичок, розвиток фізичних якостей, а також раціональне використання рухового потенціалу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Діти та спорт | Блог | Медичний центр Святої Параскеви у Льв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3284984"/>
            <a:ext cx="5340171" cy="318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Аэробика для детей | Champio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User\Desktop\unnam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5746" y="1882547"/>
            <a:ext cx="3853870" cy="28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кільки діти та підлітки мають займатися спортом та яким саме: поради МОЗ |  Українська правда _Житт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59" y="4041692"/>
            <a:ext cx="4248081" cy="281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145383"/>
              </p:ext>
            </p:extLst>
          </p:nvPr>
        </p:nvGraphicFramePr>
        <p:xfrm>
          <a:off x="355017" y="-1000389"/>
          <a:ext cx="344666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160771"/>
              </p:ext>
            </p:extLst>
          </p:nvPr>
        </p:nvGraphicFramePr>
        <p:xfrm>
          <a:off x="4450767" y="-182323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Выноска со стрелкой влево 6"/>
          <p:cNvSpPr/>
          <p:nvPr/>
        </p:nvSpPr>
        <p:spPr>
          <a:xfrm rot="16200000">
            <a:off x="3546887" y="1911402"/>
            <a:ext cx="1088149" cy="2827202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86907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 здорової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176" y="45811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свідомлює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фізичних вправ у збереженні й зміцненні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3" y="45811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Володіє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доступними знаннями та навичками в царині фізичної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Прагне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розвитку свого рухового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потенціалу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260648"/>
            <a:ext cx="8352185" cy="111901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Компоненти формування </a:t>
            </a:r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рухової та </a:t>
            </a:r>
            <a:r>
              <a:rPr lang="uk-UA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здоров’язбережувальної</a:t>
            </a:r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дошкільнят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31905" y="1222224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308304" y="1379667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utoShape 2" descr="Escola &amp;amp; Formatura Back To School, Clip Art, Clipart - Картинки На Тему Я  Школяр , Transparent Cartoon - Jing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6679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Психолого-медико-педагочний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супровід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 дитини на всіх вікових етапах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6573" y="2520254"/>
            <a:ext cx="2567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емоційно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комфортних умов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783376" y="1824233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2" descr="Аэробика для детей | Champion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65097" y="2002267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Моніторинг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стану здоров’я (фізичного, психічного, соціального) і рівня фізичних, психічних та емоційних навантажень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679" y="34569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Упровадження комплексної програми активного залучення дітей до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здоров’язбережувальної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діяльності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336604" y="2789731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3" descr="C:\Users\User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08" y="3382141"/>
            <a:ext cx="3661292" cy="254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Фитнес / ЛФК и Пилатес / Москва / Деш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4476273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Фитнес с детьми дома. Подробная информация. Спорт Белогорь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6" y="4459312"/>
            <a:ext cx="3555338" cy="237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2" grpId="0"/>
      <p:bldP spid="15" grpId="0" animBg="1"/>
      <p:bldP spid="20" grpId="0"/>
      <p:bldP spid="21" grpId="0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870</TotalTime>
  <Words>1432</Words>
  <Application>Microsoft Office PowerPoint</Application>
  <PresentationFormat>Экран (4:3)</PresentationFormat>
  <Paragraphs>153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Презентация PowerPoint</vt:lpstr>
      <vt:lpstr>Базовий компонент дошкільної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фізкультурно-оздоровчої роботи</vt:lpstr>
      <vt:lpstr>Презентация PowerPoint</vt:lpstr>
      <vt:lpstr>Базовий компонент дошкільної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покоління дітей «АЛЬФА»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принципи фізкультурно-оздоровчої роботи у сучасному ЗДО </vt:lpstr>
      <vt:lpstr>Основні принципи фізкультурно-оздоровчої роботи у сучасному ЗДО </vt:lpstr>
      <vt:lpstr>Презентация PowerPoint</vt:lpstr>
      <vt:lpstr>Підсумок заняття</vt:lpstr>
      <vt:lpstr>Підсумок заняття</vt:lpstr>
      <vt:lpstr>Підсумок заняття</vt:lpstr>
      <vt:lpstr>Структура ранкової гімнастики</vt:lpstr>
      <vt:lpstr>Структура фізкультурного заняття</vt:lpstr>
      <vt:lpstr>Програма для дітей  від 2 до 7 років «Дитина»</vt:lpstr>
      <vt:lpstr>Дякую за увагу!  БАЖАЮ УСПІХУ!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Home-PC</cp:lastModifiedBy>
  <cp:revision>71</cp:revision>
  <dcterms:created xsi:type="dcterms:W3CDTF">2021-08-16T12:53:36Z</dcterms:created>
  <dcterms:modified xsi:type="dcterms:W3CDTF">2021-08-30T18:42:09Z</dcterms:modified>
</cp:coreProperties>
</file>